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3"/>
    <p:sldId id="257" r:id="rId4"/>
    <p:sldId id="286" r:id="rId5"/>
    <p:sldId id="287" r:id="rId6"/>
    <p:sldId id="277" r:id="rId7"/>
    <p:sldId id="265" r:id="rId8"/>
    <p:sldId id="278" r:id="rId9"/>
    <p:sldId id="279" r:id="rId10"/>
    <p:sldId id="271" r:id="rId11"/>
    <p:sldId id="280" r:id="rId12"/>
    <p:sldId id="272" r:id="rId13"/>
    <p:sldId id="274" r:id="rId14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5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FAF2B4"/>
    <a:srgbClr val="F27732"/>
    <a:srgbClr val="F48C52"/>
    <a:srgbClr val="FF3300"/>
    <a:srgbClr val="BB2D11"/>
    <a:srgbClr val="79EFE1"/>
    <a:srgbClr val="00FFCC"/>
    <a:srgbClr val="060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2" autoAdjust="0"/>
    <p:restoredTop sz="94932" autoAdjust="0"/>
  </p:normalViewPr>
  <p:slideViewPr>
    <p:cSldViewPr>
      <p:cViewPr varScale="1">
        <p:scale>
          <a:sx n="91" d="100"/>
          <a:sy n="91" d="100"/>
        </p:scale>
        <p:origin x="-120" y="-162"/>
      </p:cViewPr>
      <p:guideLst>
        <p:guide orient="horz" pos="2185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22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规章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本年制发件数</c:v>
                </c:pt>
                <c:pt idx="1">
                  <c:v>本年废止件数</c:v>
                </c:pt>
                <c:pt idx="2">
                  <c:v>现行有效件数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行政规范性文件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203028373825007"/>
                  <c:y val="-0.183649508264909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行政规范性文件, 本年制发件数</a:t>
                    </a:r>
                    <a:r>
                      <a:rPr lang="en-US" altLang="zh-CN"/>
                      <a:t>2</a:t>
                    </a:r>
                    <a:r>
                      <a:rPr altLang="en-US">
                        <a:ea typeface="宋体" panose="02010600030101010101" pitchFamily="2" charset="-122"/>
                      </a:rPr>
                      <a:t>件</a:t>
                    </a:r>
                    <a:endParaRPr altLang="en-US">
                      <a:ea typeface="宋体" panose="02010600030101010101" pitchFamily="2" charset="-122"/>
                    </a:endParaRPr>
                  </a:p>
                </c:rich>
              </c:tx>
              <c:dLblPos val="ct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65338109697878"/>
                  <c:y val="-0.137867515773632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行政规范性文件, 本年废止件数, </a:t>
                    </a:r>
                    <a:r>
                      <a:rPr lang="en-US" altLang="zh-CN"/>
                      <a:t>0</a:t>
                    </a:r>
                    <a:endParaRPr lang="en-US" altLang="zh-CN"/>
                  </a:p>
                </c:rich>
              </c:tx>
              <c:dLblPos val="ct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188419871156244"/>
                  <c:y val="-0.194715190452003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zh-CN"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行政规范性文件, 现行有效件数</a:t>
                    </a:r>
                    <a:r>
                      <a:rPr lang="en-US" altLang="zh-CN"/>
                      <a:t>2</a:t>
                    </a:r>
                    <a:r>
                      <a:rPr altLang="en-US">
                        <a:ea typeface="宋体" panose="02010600030101010101" pitchFamily="2" charset="-122"/>
                      </a:rPr>
                      <a:t>件</a:t>
                    </a:r>
                    <a:endParaRPr altLang="en-US">
                      <a:ea typeface="宋体" panose="02010600030101010101" pitchFamily="2" charset="-122"/>
                    </a:endParaRPr>
                  </a:p>
                </c:rich>
              </c:tx>
              <c:dLblPos val="ct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Sheet1!$A$2:$A$4</c:f>
              <c:strCache>
                <c:ptCount val="3"/>
                <c:pt idx="0">
                  <c:v>本年制发件数</c:v>
                </c:pt>
                <c:pt idx="1">
                  <c:v>本年废止件数</c:v>
                </c:pt>
                <c:pt idx="2">
                  <c:v>现行有效件数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1168384"/>
        <c:axId val="161190656"/>
      </c:barChart>
      <c:catAx>
        <c:axId val="161168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61190656"/>
        <c:crosses val="autoZero"/>
        <c:auto val="1"/>
        <c:lblAlgn val="ctr"/>
        <c:lblOffset val="100"/>
        <c:noMultiLvlLbl val="0"/>
      </c:catAx>
      <c:valAx>
        <c:axId val="161190656"/>
        <c:scaling>
          <c:orientation val="minMax"/>
          <c:max val="5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6116838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 rot="0" spcFirstLastPara="0" vertOverflow="ellipsis" vert="horz" wrap="square" anchor="ctr" anchorCtr="1"/>
        <a:lstStyle/>
        <a:p>
          <a:pPr>
            <a:defRPr lang="zh-CN"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处理决定数量或金额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行政许可</c:v>
                </c:pt>
                <c:pt idx="1">
                  <c:v>行政处罚</c:v>
                </c:pt>
                <c:pt idx="2">
                  <c:v>行政强制</c:v>
                </c:pt>
                <c:pt idx="3">
                  <c:v>行政事业性收费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312768"/>
        <c:axId val="161314304"/>
      </c:barChart>
      <c:catAx>
        <c:axId val="161312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61314304"/>
        <c:crosses val="autoZero"/>
        <c:auto val="1"/>
        <c:lblAlgn val="ctr"/>
        <c:lblOffset val="100"/>
        <c:noMultiLvlLbl val="0"/>
      </c:catAx>
      <c:valAx>
        <c:axId val="1613143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61312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行政</a:t>
            </a:r>
            <a:r>
              <a:rPr lang="zh-CN" altLang="en-US" dirty="0" smtClean="0"/>
              <a:t>复议</a:t>
            </a:r>
            <a:endParaRPr lang="zh-CN" alt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行政复议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Sheet1!$A$2:$A$5</c:f>
              <c:strCache>
                <c:ptCount val="4"/>
                <c:pt idx="0">
                  <c:v>结果维持</c:v>
                </c:pt>
                <c:pt idx="1">
                  <c:v>结果纠正</c:v>
                </c:pt>
                <c:pt idx="2">
                  <c:v>其他结果</c:v>
                </c:pt>
                <c:pt idx="3">
                  <c:v>尚未审结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150"/>
        <c:axId val="161341824"/>
        <c:axId val="161585408"/>
      </c:barChart>
      <c:catAx>
        <c:axId val="161341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61585408"/>
        <c:crosses val="autoZero"/>
        <c:auto val="1"/>
        <c:lblAlgn val="ctr"/>
        <c:lblOffset val="100"/>
        <c:noMultiLvlLbl val="0"/>
      </c:catAx>
      <c:valAx>
        <c:axId val="16158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6134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 rot="0" spcFirstLastPara="0" vertOverflow="ellipsis" vert="horz" wrap="square" anchor="ctr" anchorCtr="1"/>
        <a:lstStyle/>
        <a:p>
          <a:pPr>
            <a:defRPr lang="zh-CN"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行政诉讼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Sheet1!$A$2:$A$5</c:f>
              <c:strCache>
                <c:ptCount val="4"/>
                <c:pt idx="0">
                  <c:v>结果维持</c:v>
                </c:pt>
                <c:pt idx="1">
                  <c:v>结果纠正</c:v>
                </c:pt>
                <c:pt idx="2">
                  <c:v>其他结果</c:v>
                </c:pt>
                <c:pt idx="3">
                  <c:v>尚未审结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150"/>
        <c:axId val="167196928"/>
        <c:axId val="167202816"/>
      </c:barChart>
      <c:catAx>
        <c:axId val="167196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67202816"/>
        <c:crosses val="autoZero"/>
        <c:auto val="1"/>
        <c:lblAlgn val="ctr"/>
        <c:lblOffset val="100"/>
        <c:noMultiLvlLbl val="0"/>
      </c:catAx>
      <c:valAx>
        <c:axId val="16720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6719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D085BA-B6A2-4328-ACA9-886B9CCADA82}" type="doc">
      <dgm:prSet loTypeId="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ABBE4BA1-63D2-4460-9385-BDA88FF5E18F}">
      <dgm:prSet phldrT="[文本]" phldr="0" custT="0"/>
      <dgm:spPr/>
      <dgm:t>
        <a:bodyPr vert="horz" wrap="square"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 dirty="0" smtClean="0"/>
            <a:t>一、</a:t>
          </a:r>
          <a:r>
            <a:rPr lang="zh-CN" altLang="en-US" b="1" dirty="0" smtClean="0"/>
            <a:t>加强组织推动，健全制度规范</a:t>
          </a:r>
          <a:endParaRPr lang="zh-CN" altLang="en-US" b="1" dirty="0" smtClean="0"/>
        </a:p>
      </dgm:t>
    </dgm:pt>
    <dgm:pt modelId="{7942E33E-40B9-45D1-B724-8EED547145C1}" cxnId="{F3F71AE4-8033-42E6-BEF1-2678AE93012E}" type="parTrans">
      <dgm:prSet/>
      <dgm:spPr/>
      <dgm:t>
        <a:bodyPr/>
        <a:lstStyle/>
        <a:p>
          <a:endParaRPr lang="zh-CN" altLang="en-US"/>
        </a:p>
      </dgm:t>
    </dgm:pt>
    <dgm:pt modelId="{3D69B826-5654-4F23-A4AB-EA247D891DE7}" cxnId="{F3F71AE4-8033-42E6-BEF1-2678AE93012E}" type="sibTrans">
      <dgm:prSet/>
      <dgm:spPr/>
      <dgm:t>
        <a:bodyPr/>
        <a:lstStyle/>
        <a:p>
          <a:endParaRPr lang="zh-CN" altLang="en-US"/>
        </a:p>
      </dgm:t>
    </dgm:pt>
    <dgm:pt modelId="{51A385B1-7CC6-4DE8-8C91-3297938CF43C}" type="pres">
      <dgm:prSet presAssocID="{1DD085BA-B6A2-4328-ACA9-886B9CCADA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C6683A8-22A6-4941-B81A-F65C287047C8}" type="pres">
      <dgm:prSet presAssocID="{ABBE4BA1-63D2-4460-9385-BDA88FF5E18F}" presName="parentText" presStyleLbl="node1" presStyleIdx="0" presStyleCnt="1" custScaleX="51563" custScaleY="19570" custLinFactNeighborX="-19671" custLinFactNeighborY="-4331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3F71AE4-8033-42E6-BEF1-2678AE93012E}" srcId="{1DD085BA-B6A2-4328-ACA9-886B9CCADA82}" destId="{ABBE4BA1-63D2-4460-9385-BDA88FF5E18F}" srcOrd="0" destOrd="0" parTransId="{7942E33E-40B9-45D1-B724-8EED547145C1}" sibTransId="{3D69B826-5654-4F23-A4AB-EA247D891DE7}"/>
    <dgm:cxn modelId="{3BC6533D-0478-4031-A6E6-FB863B1484AC}" type="presOf" srcId="{1DD085BA-B6A2-4328-ACA9-886B9CCADA82}" destId="{51A385B1-7CC6-4DE8-8C91-3297938CF43C}" srcOrd="0" destOrd="0" presId="urn:microsoft.com/office/officeart/2005/8/layout/vList2"/>
    <dgm:cxn modelId="{D4A67CC0-D380-4FC4-B8C7-C65E7028622A}" type="presParOf" srcId="{51A385B1-7CC6-4DE8-8C91-3297938CF43C}" destId="{BC6683A8-22A6-4941-B81A-F65C287047C8}" srcOrd="0" destOrd="0" presId="urn:microsoft.com/office/officeart/2005/8/layout/vList2"/>
    <dgm:cxn modelId="{A254CA81-40FA-40ED-89DA-DB704A37173E}" type="presOf" srcId="{ABBE4BA1-63D2-4460-9385-BDA88FF5E18F}" destId="{BC6683A8-22A6-4941-B81A-F65C287047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A3C88B-DDFC-4648-9A73-760574667DD4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AFBFE921-08D6-4704-BE4C-173BD85BA4B3}">
      <dgm:prSet phldrT="[文本]" phldr="0" custT="0"/>
      <dgm:spPr/>
      <dgm:t>
        <a:bodyPr vert="horz" wrap="square"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 dirty="0" smtClean="0"/>
            <a:t>按照要求积极主动在普陀区人民政府网站公开</a:t>
          </a:r>
          <a:r>
            <a:rPr lang="zh-CN" b="1" dirty="0" smtClean="0">
              <a:ea typeface="宋体" panose="02010600030101010101" pitchFamily="2" charset="-122"/>
            </a:rPr>
            <a:t>民政</a:t>
          </a:r>
          <a:r>
            <a:rPr b="1" dirty="0" smtClean="0"/>
            <a:t>相关信息，截至目前，共公开文件、信息、公示公告等信息</a:t>
          </a:r>
          <a:r>
            <a:rPr lang="en-US" b="1" dirty="0" smtClean="0"/>
            <a:t>208</a:t>
          </a:r>
          <a:r>
            <a:rPr b="1" dirty="0" smtClean="0"/>
            <a:t>条。</a:t>
          </a:r>
          <a:r>
            <a:rPr b="1" dirty="0" smtClean="0"/>
            <a:t/>
          </a:r>
          <a:endParaRPr b="1" dirty="0" smtClean="0"/>
        </a:p>
      </dgm:t>
    </dgm:pt>
    <dgm:pt modelId="{56A322A0-EFFC-41CD-909F-A4F99A3FC02F}" cxnId="{AE05903A-446D-4CEC-9635-0DC23442E824}" type="parTrans">
      <dgm:prSet/>
      <dgm:spPr/>
      <dgm:t>
        <a:bodyPr/>
        <a:lstStyle/>
        <a:p>
          <a:endParaRPr lang="zh-CN" altLang="en-US"/>
        </a:p>
      </dgm:t>
    </dgm:pt>
    <dgm:pt modelId="{22875C8A-80C9-4966-B457-C46A93754FD7}" cxnId="{AE05903A-446D-4CEC-9635-0DC23442E824}" type="sibTrans">
      <dgm:prSet/>
      <dgm:spPr/>
      <dgm:t>
        <a:bodyPr/>
        <a:lstStyle/>
        <a:p>
          <a:endParaRPr lang="zh-CN" altLang="en-US"/>
        </a:p>
      </dgm:t>
    </dgm:pt>
    <dgm:pt modelId="{DB77F86C-2924-4261-8660-0FCF9EE0996C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 dirty="0" smtClean="0">
              <a:sym typeface="+mn-ea"/>
            </a:rPr>
            <a:t>积极建设微信、抖音等新媒体阵地，不定期推送文旅活动、政策等内容，进一步拓宽政府信息公开渠道，区社会组织公共服务中心作为民政重要窗口，公众号发布信息540条,转发政府公文23条，其他各类信息517条。</a:t>
          </a:r>
          <a:endParaRPr b="1" dirty="0" smtClean="0">
            <a:sym typeface="+mn-ea"/>
          </a:endParaRPr>
        </a:p>
      </dgm:t>
    </dgm:pt>
    <dgm:pt modelId="{7BB1246E-7D95-4007-AF1D-D2F179E86FA6}" cxnId="{53A19C7E-A431-461B-AECF-5CFA50368FE2}" type="parTrans">
      <dgm:prSet/>
      <dgm:spPr/>
      <dgm:t>
        <a:bodyPr/>
        <a:lstStyle/>
        <a:p>
          <a:endParaRPr lang="zh-CN" altLang="en-US"/>
        </a:p>
      </dgm:t>
    </dgm:pt>
    <dgm:pt modelId="{9D567441-374B-405A-8A9F-F2019C250DE1}" cxnId="{53A19C7E-A431-461B-AECF-5CFA50368FE2}" type="sibTrans">
      <dgm:prSet/>
      <dgm:spPr/>
      <dgm:t>
        <a:bodyPr/>
        <a:lstStyle/>
        <a:p>
          <a:endParaRPr lang="zh-CN" altLang="en-US"/>
        </a:p>
      </dgm:t>
    </dgm:pt>
    <dgm:pt modelId="{823D8BD4-C4F5-4FF2-822E-7F6F11213159}" type="pres">
      <dgm:prSet presAssocID="{93A3C88B-DDFC-4648-9A73-760574667DD4}" presName="CompostProcess" presStyleCnt="0">
        <dgm:presLayoutVars>
          <dgm:dir/>
          <dgm:resizeHandles val="exact"/>
        </dgm:presLayoutVars>
      </dgm:prSet>
      <dgm:spPr/>
    </dgm:pt>
    <dgm:pt modelId="{DC1926D8-CD4B-4ACC-A456-9FA7973AE139}" type="pres">
      <dgm:prSet presAssocID="{93A3C88B-DDFC-4648-9A73-760574667DD4}" presName="arrow" presStyleLbl="bgShp" presStyleIdx="0" presStyleCnt="1"/>
      <dgm:spPr/>
    </dgm:pt>
    <dgm:pt modelId="{437A5DB5-1E44-469C-BFC8-DE4B0F0BCD46}" type="pres">
      <dgm:prSet presAssocID="{93A3C88B-DDFC-4648-9A73-760574667DD4}" presName="linearProcess" presStyleCnt="0"/>
      <dgm:spPr/>
    </dgm:pt>
    <dgm:pt modelId="{D9A407C3-CFD5-497E-9641-040A69CCDC7C}" type="pres">
      <dgm:prSet presAssocID="{AFBFE921-08D6-4704-BE4C-173BD85BA4B3}" presName="textNode" presStyleLbl="node1" presStyleIdx="0" presStyleCnt="2" custScaleX="9441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BB9B682-2FA6-4894-B53A-ED80538D1AC7}" type="pres">
      <dgm:prSet presAssocID="{22875C8A-80C9-4966-B457-C46A93754FD7}" presName="sibTrans" presStyleCnt="0"/>
      <dgm:spPr/>
    </dgm:pt>
    <dgm:pt modelId="{2F9EC94D-97BE-438D-BB9F-3D67A70825FA}" type="pres">
      <dgm:prSet presAssocID="{DB77F86C-2924-4261-8660-0FCF9EE0996C}" presName="textNode" presStyleLbl="node1" presStyleIdx="1" presStyleCnt="2" custScaleX="10952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E05903A-446D-4CEC-9635-0DC23442E824}" srcId="{93A3C88B-DDFC-4648-9A73-760574667DD4}" destId="{AFBFE921-08D6-4704-BE4C-173BD85BA4B3}" srcOrd="0" destOrd="0" parTransId="{56A322A0-EFFC-41CD-909F-A4F99A3FC02F}" sibTransId="{22875C8A-80C9-4966-B457-C46A93754FD7}"/>
    <dgm:cxn modelId="{53A19C7E-A431-461B-AECF-5CFA50368FE2}" srcId="{93A3C88B-DDFC-4648-9A73-760574667DD4}" destId="{DB77F86C-2924-4261-8660-0FCF9EE0996C}" srcOrd="1" destOrd="0" parTransId="{7BB1246E-7D95-4007-AF1D-D2F179E86FA6}" sibTransId="{9D567441-374B-405A-8A9F-F2019C250DE1}"/>
    <dgm:cxn modelId="{BDFE0D30-9061-4FB5-929D-B49EAF048FEA}" type="presOf" srcId="{93A3C88B-DDFC-4648-9A73-760574667DD4}" destId="{823D8BD4-C4F5-4FF2-822E-7F6F11213159}" srcOrd="0" destOrd="0" presId="urn:microsoft.com/office/officeart/2005/8/layout/hProcess9"/>
    <dgm:cxn modelId="{F354F400-40F1-4CE1-9605-6C1D0C21B835}" type="presParOf" srcId="{823D8BD4-C4F5-4FF2-822E-7F6F11213159}" destId="{DC1926D8-CD4B-4ACC-A456-9FA7973AE139}" srcOrd="0" destOrd="0" presId="urn:microsoft.com/office/officeart/2005/8/layout/hProcess9"/>
    <dgm:cxn modelId="{5C0E50CE-DA2A-4A6E-A687-87EC00784CC2}" type="presParOf" srcId="{823D8BD4-C4F5-4FF2-822E-7F6F11213159}" destId="{437A5DB5-1E44-469C-BFC8-DE4B0F0BCD46}" srcOrd="1" destOrd="0" presId="urn:microsoft.com/office/officeart/2005/8/layout/hProcess9"/>
    <dgm:cxn modelId="{87FEC246-0AF2-4346-AD59-EAADA8DAC77E}" type="presParOf" srcId="{437A5DB5-1E44-469C-BFC8-DE4B0F0BCD46}" destId="{D9A407C3-CFD5-497E-9641-040A69CCDC7C}" srcOrd="0" destOrd="1" presId="urn:microsoft.com/office/officeart/2005/8/layout/hProcess9"/>
    <dgm:cxn modelId="{83345E9D-A0BE-44E3-B3C2-628BD8E67FAA}" type="presOf" srcId="{AFBFE921-08D6-4704-BE4C-173BD85BA4B3}" destId="{D9A407C3-CFD5-497E-9641-040A69CCDC7C}" srcOrd="0" destOrd="0" presId="urn:microsoft.com/office/officeart/2005/8/layout/hProcess9"/>
    <dgm:cxn modelId="{79E4DB9C-9DBE-42E1-9C01-F931D1B0F583}" type="presParOf" srcId="{437A5DB5-1E44-469C-BFC8-DE4B0F0BCD46}" destId="{3BB9B682-2FA6-4894-B53A-ED80538D1AC7}" srcOrd="1" destOrd="1" presId="urn:microsoft.com/office/officeart/2005/8/layout/hProcess9"/>
    <dgm:cxn modelId="{3F15F8FC-38E7-4D26-8C83-28FE59ED3C6B}" type="presParOf" srcId="{437A5DB5-1E44-469C-BFC8-DE4B0F0BCD46}" destId="{2F9EC94D-97BE-438D-BB9F-3D67A70825FA}" srcOrd="2" destOrd="1" presId="urn:microsoft.com/office/officeart/2005/8/layout/hProcess9"/>
    <dgm:cxn modelId="{B5D89825-08FF-4E13-AEF1-FB33ABC8C496}" type="presOf" srcId="{DB77F86C-2924-4261-8660-0FCF9EE0996C}" destId="{2F9EC94D-97BE-438D-BB9F-3D67A70825FA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89329B-1FE0-4262-B200-1EA9D4A00346}" type="doc">
      <dgm:prSet loTypeId="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3B500649-B6AD-4918-9D34-B449655B0246}">
      <dgm:prSet phldrT="[文本]" phldr="1"/>
      <dgm:spPr/>
      <dgm:t>
        <a:bodyPr/>
        <a:lstStyle/>
        <a:p>
          <a:endParaRPr lang="zh-CN" altLang="en-US"/>
        </a:p>
      </dgm:t>
    </dgm:pt>
    <dgm:pt modelId="{AB301102-AE9C-432D-A2D7-A956A76C398D}" cxnId="{36C13A8D-B570-413A-81ED-97A89CDA49EE}" type="parTrans">
      <dgm:prSet/>
      <dgm:spPr/>
      <dgm:t>
        <a:bodyPr/>
        <a:lstStyle/>
        <a:p>
          <a:endParaRPr lang="zh-CN" altLang="en-US"/>
        </a:p>
      </dgm:t>
    </dgm:pt>
    <dgm:pt modelId="{9FB21354-0BE6-4FAC-A214-99F6ECBE0108}" cxnId="{36C13A8D-B570-413A-81ED-97A89CDA49EE}" type="sibTrans">
      <dgm:prSet/>
      <dgm:spPr/>
      <dgm:t>
        <a:bodyPr/>
        <a:lstStyle/>
        <a:p>
          <a:endParaRPr lang="zh-CN" altLang="en-US"/>
        </a:p>
      </dgm:t>
    </dgm:pt>
    <dgm:pt modelId="{B140C695-3C69-4435-879B-A3E3FAC08591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b="1" dirty="0" smtClean="0">
              <a:solidFill>
                <a:srgbClr val="AC0000"/>
              </a:solidFill>
            </a:rPr>
            <a:t>《国务院办公厅关于印发</a:t>
          </a:r>
          <a:r>
            <a:rPr lang="en-US" b="1" dirty="0" smtClean="0">
              <a:solidFill>
                <a:srgbClr val="AC0000"/>
              </a:solidFill>
            </a:rPr>
            <a:t>2022</a:t>
          </a:r>
          <a:r>
            <a:rPr lang="zh-CN" b="1" dirty="0" smtClean="0">
              <a:solidFill>
                <a:srgbClr val="AC0000"/>
              </a:solidFill>
            </a:rPr>
            <a:t>年政务公开工作要点的通知》</a:t>
          </a:r>
          <a:r>
            <a:rPr lang="zh-CN" altLang="en-US" b="1" dirty="0">
              <a:solidFill>
                <a:srgbClr val="AC0000"/>
              </a:solidFill>
            </a:rPr>
            <a:t/>
          </a:r>
          <a:endParaRPr lang="zh-CN" altLang="en-US" b="1" dirty="0">
            <a:solidFill>
              <a:srgbClr val="AC0000"/>
            </a:solidFill>
          </a:endParaRPr>
        </a:p>
      </dgm:t>
    </dgm:pt>
    <dgm:pt modelId="{707CA251-6208-4D40-B0D2-76CA2479FDA2}" cxnId="{A1EE528A-CAB7-4EEA-985D-1C4D27B3350F}" type="parTrans">
      <dgm:prSet/>
      <dgm:spPr/>
      <dgm:t>
        <a:bodyPr/>
        <a:lstStyle/>
        <a:p>
          <a:endParaRPr lang="zh-CN" altLang="en-US"/>
        </a:p>
      </dgm:t>
    </dgm:pt>
    <dgm:pt modelId="{C644F755-8277-4FAE-80E6-3828377C9A8D}" cxnId="{A1EE528A-CAB7-4EEA-985D-1C4D27B3350F}" type="sibTrans">
      <dgm:prSet/>
      <dgm:spPr/>
      <dgm:t>
        <a:bodyPr/>
        <a:lstStyle/>
        <a:p>
          <a:endParaRPr lang="zh-CN" altLang="en-US"/>
        </a:p>
      </dgm:t>
    </dgm:pt>
    <dgm:pt modelId="{78E8A5C9-6733-4BDA-B2A0-2B23B3FEAF08}">
      <dgm:prSet phldrT="[文本]" phldr="1"/>
      <dgm:spPr/>
      <dgm:t>
        <a:bodyPr/>
        <a:lstStyle/>
        <a:p>
          <a:endParaRPr lang="zh-CN" altLang="en-US"/>
        </a:p>
      </dgm:t>
    </dgm:pt>
    <dgm:pt modelId="{F9625F07-B4A2-4591-869C-D5D09FDF347E}" cxnId="{FB8C3518-393B-4D16-818B-C074718D8AED}" type="parTrans">
      <dgm:prSet/>
      <dgm:spPr/>
      <dgm:t>
        <a:bodyPr/>
        <a:lstStyle/>
        <a:p>
          <a:endParaRPr lang="zh-CN" altLang="en-US"/>
        </a:p>
      </dgm:t>
    </dgm:pt>
    <dgm:pt modelId="{963C6F95-D77B-4648-B217-397DB784A8CF}" cxnId="{FB8C3518-393B-4D16-818B-C074718D8AED}" type="sibTrans">
      <dgm:prSet/>
      <dgm:spPr/>
      <dgm:t>
        <a:bodyPr/>
        <a:lstStyle/>
        <a:p>
          <a:endParaRPr lang="zh-CN" altLang="en-US"/>
        </a:p>
      </dgm:t>
    </dgm:pt>
    <dgm:pt modelId="{D7582D36-9AAC-4117-9E09-151F1F4489C4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b="1" dirty="0" smtClean="0">
              <a:solidFill>
                <a:srgbClr val="AC0000"/>
              </a:solidFill>
            </a:rPr>
            <a:t>《浙江省人民政府办公厅关于印发</a:t>
          </a:r>
          <a:r>
            <a:rPr lang="en-US" b="1" dirty="0" smtClean="0">
              <a:solidFill>
                <a:srgbClr val="AC0000"/>
              </a:solidFill>
            </a:rPr>
            <a:t>2022</a:t>
          </a:r>
          <a:r>
            <a:rPr lang="zh-CN" b="1" dirty="0" smtClean="0">
              <a:solidFill>
                <a:srgbClr val="AC0000"/>
              </a:solidFill>
            </a:rPr>
            <a:t>年浙江省政务公开工作要点的通知》</a:t>
          </a:r>
          <a:r>
            <a:rPr lang="zh-CN" altLang="en-US" b="1" dirty="0">
              <a:solidFill>
                <a:srgbClr val="AC0000"/>
              </a:solidFill>
            </a:rPr>
            <a:t/>
          </a:r>
          <a:endParaRPr lang="zh-CN" altLang="en-US" b="1" dirty="0">
            <a:solidFill>
              <a:srgbClr val="AC0000"/>
            </a:solidFill>
          </a:endParaRPr>
        </a:p>
      </dgm:t>
    </dgm:pt>
    <dgm:pt modelId="{B4EB5173-F5E4-4722-B239-61A8AFE6771C}" cxnId="{D1B9943C-A7DD-4AD0-AF68-10B9B61CE8BB}" type="parTrans">
      <dgm:prSet/>
      <dgm:spPr/>
      <dgm:t>
        <a:bodyPr/>
        <a:lstStyle/>
        <a:p>
          <a:endParaRPr lang="zh-CN" altLang="en-US"/>
        </a:p>
      </dgm:t>
    </dgm:pt>
    <dgm:pt modelId="{AF4F8810-7351-404C-BD1B-23DDCBB99114}" cxnId="{D1B9943C-A7DD-4AD0-AF68-10B9B61CE8BB}" type="sibTrans">
      <dgm:prSet/>
      <dgm:spPr/>
      <dgm:t>
        <a:bodyPr/>
        <a:lstStyle/>
        <a:p>
          <a:endParaRPr lang="zh-CN" altLang="en-US"/>
        </a:p>
      </dgm:t>
    </dgm:pt>
    <dgm:pt modelId="{9BBB36D8-65E1-41D1-9924-1E4B3AE986D5}">
      <dgm:prSet phldrT="[文本]" phldr="1"/>
      <dgm:spPr/>
      <dgm:t>
        <a:bodyPr/>
        <a:lstStyle/>
        <a:p>
          <a:endParaRPr lang="zh-CN" altLang="en-US"/>
        </a:p>
      </dgm:t>
    </dgm:pt>
    <dgm:pt modelId="{049204ED-5945-4E4F-A899-472E17B3AFA0}" cxnId="{DD25118E-A370-4E03-819B-88CED45F1A36}" type="parTrans">
      <dgm:prSet/>
      <dgm:spPr/>
      <dgm:t>
        <a:bodyPr/>
        <a:lstStyle/>
        <a:p>
          <a:endParaRPr lang="zh-CN" altLang="en-US"/>
        </a:p>
      </dgm:t>
    </dgm:pt>
    <dgm:pt modelId="{BE99050F-5275-4223-8A10-FCA0926763E7}" cxnId="{DD25118E-A370-4E03-819B-88CED45F1A36}" type="sibTrans">
      <dgm:prSet/>
      <dgm:spPr/>
      <dgm:t>
        <a:bodyPr/>
        <a:lstStyle/>
        <a:p>
          <a:endParaRPr lang="zh-CN" altLang="en-US"/>
        </a:p>
      </dgm:t>
    </dgm:pt>
    <dgm:pt modelId="{7F7CC56F-11FD-475E-B6D2-C46DB5486F80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b="1" dirty="0" smtClean="0">
              <a:solidFill>
                <a:srgbClr val="AC0000"/>
              </a:solidFill>
            </a:rPr>
            <a:t>《</a:t>
          </a:r>
          <a:r>
            <a:rPr lang="en-US" b="1" dirty="0" smtClean="0">
              <a:solidFill>
                <a:srgbClr val="AC0000"/>
              </a:solidFill>
            </a:rPr>
            <a:t>2022</a:t>
          </a:r>
          <a:r>
            <a:rPr lang="zh-CN" b="1" dirty="0" smtClean="0">
              <a:solidFill>
                <a:srgbClr val="AC0000"/>
              </a:solidFill>
            </a:rPr>
            <a:t>年舟山市普陀区政务公开重点工作责任清单》</a:t>
          </a:r>
          <a:r>
            <a:rPr lang="zh-CN" altLang="en-US" b="1" dirty="0">
              <a:solidFill>
                <a:srgbClr val="AC0000"/>
              </a:solidFill>
            </a:rPr>
            <a:t/>
          </a:r>
          <a:endParaRPr lang="zh-CN" altLang="en-US" b="1" dirty="0">
            <a:solidFill>
              <a:srgbClr val="AC0000"/>
            </a:solidFill>
          </a:endParaRPr>
        </a:p>
      </dgm:t>
    </dgm:pt>
    <dgm:pt modelId="{F3316C9A-F62B-43B4-B996-9546D187925D}" cxnId="{DCC04D3D-E24C-4290-82F6-6F8322B328D2}" type="parTrans">
      <dgm:prSet/>
      <dgm:spPr/>
      <dgm:t>
        <a:bodyPr/>
        <a:lstStyle/>
        <a:p>
          <a:endParaRPr lang="zh-CN" altLang="en-US"/>
        </a:p>
      </dgm:t>
    </dgm:pt>
    <dgm:pt modelId="{FE7111D9-ABEA-46DF-8C35-4DD7FDCB3EC7}" cxnId="{DCC04D3D-E24C-4290-82F6-6F8322B328D2}" type="sibTrans">
      <dgm:prSet/>
      <dgm:spPr/>
      <dgm:t>
        <a:bodyPr/>
        <a:lstStyle/>
        <a:p>
          <a:endParaRPr lang="zh-CN" altLang="en-US"/>
        </a:p>
      </dgm:t>
    </dgm:pt>
    <dgm:pt modelId="{BFA313C2-8493-4C4D-B64F-BD95AD141FA8}" type="pres">
      <dgm:prSet presAssocID="{FE89329B-1FE0-4262-B200-1EA9D4A0034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8DD1830-5526-4CDE-A943-F84F247E34C2}" type="pres">
      <dgm:prSet presAssocID="{3B500649-B6AD-4918-9D34-B449655B0246}" presName="composite" presStyleCnt="0"/>
      <dgm:spPr/>
    </dgm:pt>
    <dgm:pt modelId="{25DAF3EB-2574-469C-AA72-4B626915ACEA}" type="pres">
      <dgm:prSet presAssocID="{3B500649-B6AD-4918-9D34-B449655B024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1008985-2AD4-4502-ACCD-F30581F7E3FB}" type="pres">
      <dgm:prSet presAssocID="{3B500649-B6AD-4918-9D34-B449655B024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D29F0A-F41E-4E13-BEAD-D945177CA99A}" type="pres">
      <dgm:prSet presAssocID="{9FB21354-0BE6-4FAC-A214-99F6ECBE0108}" presName="sp" presStyleCnt="0"/>
      <dgm:spPr/>
    </dgm:pt>
    <dgm:pt modelId="{F9354912-E6A3-462C-8EC9-49F4F0B09E79}" type="pres">
      <dgm:prSet presAssocID="{78E8A5C9-6733-4BDA-B2A0-2B23B3FEAF08}" presName="composite" presStyleCnt="0"/>
      <dgm:spPr/>
    </dgm:pt>
    <dgm:pt modelId="{B5E013B7-0FEE-4036-A2E0-C24335613E1C}" type="pres">
      <dgm:prSet presAssocID="{78E8A5C9-6733-4BDA-B2A0-2B23B3FEAF0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A59A7A-A8C0-4CBC-8CE9-3AE9FD8322FC}" type="pres">
      <dgm:prSet presAssocID="{78E8A5C9-6733-4BDA-B2A0-2B23B3FEAF0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F0E75E-20FF-4A82-9A9E-52CC0BB68601}" type="pres">
      <dgm:prSet presAssocID="{963C6F95-D77B-4648-B217-397DB784A8CF}" presName="sp" presStyleCnt="0"/>
      <dgm:spPr/>
    </dgm:pt>
    <dgm:pt modelId="{E4C2C4C2-2785-4951-AC8A-D7346865F250}" type="pres">
      <dgm:prSet presAssocID="{9BBB36D8-65E1-41D1-9924-1E4B3AE986D5}" presName="composite" presStyleCnt="0"/>
      <dgm:spPr/>
    </dgm:pt>
    <dgm:pt modelId="{69AC8651-D3DE-49F5-89B8-5080BA4931BE}" type="pres">
      <dgm:prSet presAssocID="{9BBB36D8-65E1-41D1-9924-1E4B3AE986D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DAF40A8-C820-42DB-B5A4-A2E32A67804F}" type="pres">
      <dgm:prSet presAssocID="{9BBB36D8-65E1-41D1-9924-1E4B3AE986D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6C13A8D-B570-413A-81ED-97A89CDA49EE}" srcId="{FE89329B-1FE0-4262-B200-1EA9D4A00346}" destId="{3B500649-B6AD-4918-9D34-B449655B0246}" srcOrd="0" destOrd="0" parTransId="{AB301102-AE9C-432D-A2D7-A956A76C398D}" sibTransId="{9FB21354-0BE6-4FAC-A214-99F6ECBE0108}"/>
    <dgm:cxn modelId="{A1EE528A-CAB7-4EEA-985D-1C4D27B3350F}" srcId="{3B500649-B6AD-4918-9D34-B449655B0246}" destId="{B140C695-3C69-4435-879B-A3E3FAC08591}" srcOrd="0" destOrd="0" parTransId="{707CA251-6208-4D40-B0D2-76CA2479FDA2}" sibTransId="{C644F755-8277-4FAE-80E6-3828377C9A8D}"/>
    <dgm:cxn modelId="{FB8C3518-393B-4D16-818B-C074718D8AED}" srcId="{FE89329B-1FE0-4262-B200-1EA9D4A00346}" destId="{78E8A5C9-6733-4BDA-B2A0-2B23B3FEAF08}" srcOrd="1" destOrd="0" parTransId="{F9625F07-B4A2-4591-869C-D5D09FDF347E}" sibTransId="{963C6F95-D77B-4648-B217-397DB784A8CF}"/>
    <dgm:cxn modelId="{D1B9943C-A7DD-4AD0-AF68-10B9B61CE8BB}" srcId="{78E8A5C9-6733-4BDA-B2A0-2B23B3FEAF08}" destId="{D7582D36-9AAC-4117-9E09-151F1F4489C4}" srcOrd="0" destOrd="1" parTransId="{B4EB5173-F5E4-4722-B239-61A8AFE6771C}" sibTransId="{AF4F8810-7351-404C-BD1B-23DDCBB99114}"/>
    <dgm:cxn modelId="{DD25118E-A370-4E03-819B-88CED45F1A36}" srcId="{FE89329B-1FE0-4262-B200-1EA9D4A00346}" destId="{9BBB36D8-65E1-41D1-9924-1E4B3AE986D5}" srcOrd="2" destOrd="0" parTransId="{049204ED-5945-4E4F-A899-472E17B3AFA0}" sibTransId="{BE99050F-5275-4223-8A10-FCA0926763E7}"/>
    <dgm:cxn modelId="{DCC04D3D-E24C-4290-82F6-6F8322B328D2}" srcId="{9BBB36D8-65E1-41D1-9924-1E4B3AE986D5}" destId="{7F7CC56F-11FD-475E-B6D2-C46DB5486F80}" srcOrd="0" destOrd="2" parTransId="{F3316C9A-F62B-43B4-B996-9546D187925D}" sibTransId="{FE7111D9-ABEA-46DF-8C35-4DD7FDCB3EC7}"/>
    <dgm:cxn modelId="{B68FD48D-AD6C-496B-A446-94AF3D4C5233}" type="presOf" srcId="{FE89329B-1FE0-4262-B200-1EA9D4A00346}" destId="{BFA313C2-8493-4C4D-B64F-BD95AD141FA8}" srcOrd="0" destOrd="0" presId="urn:microsoft.com/office/officeart/2005/8/layout/chevron2"/>
    <dgm:cxn modelId="{C44DEE6D-C098-49D0-9D94-1314A44B4868}" type="presParOf" srcId="{BFA313C2-8493-4C4D-B64F-BD95AD141FA8}" destId="{F8DD1830-5526-4CDE-A943-F84F247E34C2}" srcOrd="0" destOrd="0" presId="urn:microsoft.com/office/officeart/2005/8/layout/chevron2"/>
    <dgm:cxn modelId="{FE261E5C-8DD3-4BF0-ABCF-8BD0E279B7FD}" type="presParOf" srcId="{F8DD1830-5526-4CDE-A943-F84F247E34C2}" destId="{25DAF3EB-2574-469C-AA72-4B626915ACEA}" srcOrd="0" destOrd="0" presId="urn:microsoft.com/office/officeart/2005/8/layout/chevron2"/>
    <dgm:cxn modelId="{9935576D-34C4-4AD1-B00A-E8BAF65016DE}" type="presOf" srcId="{3B500649-B6AD-4918-9D34-B449655B0246}" destId="{25DAF3EB-2574-469C-AA72-4B626915ACEA}" srcOrd="0" destOrd="0" presId="urn:microsoft.com/office/officeart/2005/8/layout/chevron2"/>
    <dgm:cxn modelId="{3BB2796D-CE27-4F49-9598-E72AE57A5CAD}" type="presParOf" srcId="{F8DD1830-5526-4CDE-A943-F84F247E34C2}" destId="{A1008985-2AD4-4502-ACCD-F30581F7E3FB}" srcOrd="1" destOrd="0" presId="urn:microsoft.com/office/officeart/2005/8/layout/chevron2"/>
    <dgm:cxn modelId="{0CDA4760-1552-4AF5-B40F-8F5A7E6CDFFF}" type="presOf" srcId="{B140C695-3C69-4435-879B-A3E3FAC08591}" destId="{A1008985-2AD4-4502-ACCD-F30581F7E3FB}" srcOrd="0" destOrd="0" presId="urn:microsoft.com/office/officeart/2005/8/layout/chevron2"/>
    <dgm:cxn modelId="{E936D0D6-801D-4888-8807-4C60C93080A4}" type="presParOf" srcId="{BFA313C2-8493-4C4D-B64F-BD95AD141FA8}" destId="{13D29F0A-F41E-4E13-BEAD-D945177CA99A}" srcOrd="1" destOrd="0" presId="urn:microsoft.com/office/officeart/2005/8/layout/chevron2"/>
    <dgm:cxn modelId="{27D075B7-4BD4-4D82-A533-54D49B0DB8B2}" type="presOf" srcId="{9FB21354-0BE6-4FAC-A214-99F6ECBE0108}" destId="{13D29F0A-F41E-4E13-BEAD-D945177CA99A}" srcOrd="0" destOrd="0" presId="urn:microsoft.com/office/officeart/2005/8/layout/chevron2"/>
    <dgm:cxn modelId="{5E496966-0486-4050-A007-3BC9DD513197}" type="presParOf" srcId="{BFA313C2-8493-4C4D-B64F-BD95AD141FA8}" destId="{F9354912-E6A3-462C-8EC9-49F4F0B09E79}" srcOrd="2" destOrd="0" presId="urn:microsoft.com/office/officeart/2005/8/layout/chevron2"/>
    <dgm:cxn modelId="{E70C6E65-BA62-466F-9DE1-45B4C2AD00F7}" type="presParOf" srcId="{F9354912-E6A3-462C-8EC9-49F4F0B09E79}" destId="{B5E013B7-0FEE-4036-A2E0-C24335613E1C}" srcOrd="0" destOrd="2" presId="urn:microsoft.com/office/officeart/2005/8/layout/chevron2"/>
    <dgm:cxn modelId="{E24B078F-874F-4528-AF17-1FDCA14CF1BA}" type="presOf" srcId="{78E8A5C9-6733-4BDA-B2A0-2B23B3FEAF08}" destId="{B5E013B7-0FEE-4036-A2E0-C24335613E1C}" srcOrd="0" destOrd="0" presId="urn:microsoft.com/office/officeart/2005/8/layout/chevron2"/>
    <dgm:cxn modelId="{CC7FC925-6C6C-47D8-A896-FC8CB3BCD238}" type="presParOf" srcId="{F9354912-E6A3-462C-8EC9-49F4F0B09E79}" destId="{41A59A7A-A8C0-4CBC-8CE9-3AE9FD8322FC}" srcOrd="1" destOrd="2" presId="urn:microsoft.com/office/officeart/2005/8/layout/chevron2"/>
    <dgm:cxn modelId="{91CB47FB-2D5D-43C3-B931-5E9874E5C937}" type="presOf" srcId="{D7582D36-9AAC-4117-9E09-151F1F4489C4}" destId="{41A59A7A-A8C0-4CBC-8CE9-3AE9FD8322FC}" srcOrd="0" destOrd="0" presId="urn:microsoft.com/office/officeart/2005/8/layout/chevron2"/>
    <dgm:cxn modelId="{165E1CB2-BBC2-49EE-9E13-8A345CFA4A61}" type="presParOf" srcId="{BFA313C2-8493-4C4D-B64F-BD95AD141FA8}" destId="{70F0E75E-20FF-4A82-9A9E-52CC0BB68601}" srcOrd="3" destOrd="0" presId="urn:microsoft.com/office/officeart/2005/8/layout/chevron2"/>
    <dgm:cxn modelId="{61DFDF03-92D0-4A6F-B10F-85BE1AA51D05}" type="presOf" srcId="{963C6F95-D77B-4648-B217-397DB784A8CF}" destId="{70F0E75E-20FF-4A82-9A9E-52CC0BB68601}" srcOrd="0" destOrd="0" presId="urn:microsoft.com/office/officeart/2005/8/layout/chevron2"/>
    <dgm:cxn modelId="{0799B359-AA4D-42E6-B2D4-A3E44E6A8307}" type="presParOf" srcId="{BFA313C2-8493-4C4D-B64F-BD95AD141FA8}" destId="{E4C2C4C2-2785-4951-AC8A-D7346865F250}" srcOrd="4" destOrd="0" presId="urn:microsoft.com/office/officeart/2005/8/layout/chevron2"/>
    <dgm:cxn modelId="{CF6A5809-D26C-4550-81B6-45566312F6EB}" type="presParOf" srcId="{E4C2C4C2-2785-4951-AC8A-D7346865F250}" destId="{69AC8651-D3DE-49F5-89B8-5080BA4931BE}" srcOrd="0" destOrd="4" presId="urn:microsoft.com/office/officeart/2005/8/layout/chevron2"/>
    <dgm:cxn modelId="{682DA367-FFC9-4B91-89EC-E688525DF96E}" type="presOf" srcId="{9BBB36D8-65E1-41D1-9924-1E4B3AE986D5}" destId="{69AC8651-D3DE-49F5-89B8-5080BA4931BE}" srcOrd="0" destOrd="0" presId="urn:microsoft.com/office/officeart/2005/8/layout/chevron2"/>
    <dgm:cxn modelId="{CAA7D70A-7DAD-4225-8E38-69D34BB7D2B4}" type="presParOf" srcId="{E4C2C4C2-2785-4951-AC8A-D7346865F250}" destId="{DDAF40A8-C820-42DB-B5A4-A2E32A67804F}" srcOrd="1" destOrd="4" presId="urn:microsoft.com/office/officeart/2005/8/layout/chevron2"/>
    <dgm:cxn modelId="{88E7BA41-6C3E-4390-B218-F822E3BBEADB}" type="presOf" srcId="{7F7CC56F-11FD-475E-B6D2-C46DB5486F80}" destId="{DDAF40A8-C820-42DB-B5A4-A2E32A67804F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096000" cy="4064000"/>
        <a:chOff x="0" y="0"/>
        <a:chExt cx="6096000" cy="4064000"/>
      </a:xfrm>
    </dsp:grpSpPr>
    <dsp:sp modelId="{BC6683A8-22A6-4941-B81A-F65C287047C8}">
      <dsp:nvSpPr>
        <dsp:cNvPr id="3" name="圆角矩形 2"/>
        <dsp:cNvSpPr/>
      </dsp:nvSpPr>
      <dsp:spPr bwMode="white">
        <a:xfrm>
          <a:off x="277216" y="0"/>
          <a:ext cx="3143280" cy="75195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64769" tIns="64769" rIns="64769" bIns="64769" anchor="ctr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 dirty="0" smtClean="0"/>
            <a:t>一、</a:t>
          </a:r>
          <a:r>
            <a:rPr lang="zh-CN" altLang="en-US" b="1" dirty="0" smtClean="0"/>
            <a:t>加强组织推动，健全制度规范</a:t>
          </a:r>
          <a:endParaRPr lang="zh-CN" altLang="en-US" b="1" dirty="0" smtClean="0"/>
        </a:p>
      </dsp:txBody>
      <dsp:txXfrm>
        <a:off x="277216" y="0"/>
        <a:ext cx="3143280" cy="751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792845" cy="5325110"/>
        <a:chOff x="0" y="0"/>
        <a:chExt cx="8792845" cy="5325110"/>
      </a:xfrm>
    </dsp:grpSpPr>
    <dsp:sp modelId="{DC1926D8-CD4B-4ACC-A456-9FA7973AE139}">
      <dsp:nvSpPr>
        <dsp:cNvPr id="3" name="右箭头 2"/>
        <dsp:cNvSpPr/>
      </dsp:nvSpPr>
      <dsp:spPr bwMode="white">
        <a:xfrm>
          <a:off x="659463" y="0"/>
          <a:ext cx="7473918" cy="5325110"/>
        </a:xfrm>
        <a:prstGeom prst="rightArrow">
          <a:avLst/>
        </a:prstGeom>
      </dsp:spPr>
      <dsp:style>
        <a:lnRef idx="0">
          <a:schemeClr val="dk1"/>
        </a:lnRef>
        <a:fillRef idx="1">
          <a:schemeClr val="accent2">
            <a:tint val="40000"/>
          </a:schemeClr>
        </a:fillRef>
        <a:effectRef idx="0">
          <a:scrgbClr r="0" g="0" b="0"/>
        </a:effectRef>
        <a:fontRef idx="minor"/>
      </dsp:style>
      <dsp:txXfrm>
        <a:off x="659463" y="0"/>
        <a:ext cx="7473918" cy="5325110"/>
      </dsp:txXfrm>
    </dsp:sp>
    <dsp:sp modelId="{D9A407C3-CFD5-497E-9641-040A69CCDC7C}">
      <dsp:nvSpPr>
        <dsp:cNvPr id="4" name="圆角矩形 3"/>
        <dsp:cNvSpPr/>
      </dsp:nvSpPr>
      <dsp:spPr bwMode="white">
        <a:xfrm>
          <a:off x="1538748" y="1597533"/>
          <a:ext cx="2637853" cy="2130044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53340" tIns="53340" rIns="53340" bIns="5334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 dirty="0" smtClean="0"/>
            <a:t>按照要求积极主动在普陀区人民政府网站公开</a:t>
          </a:r>
          <a:r>
            <a:rPr lang="zh-CN" b="1" dirty="0" smtClean="0">
              <a:ea typeface="宋体" panose="02010600030101010101" pitchFamily="2" charset="-122"/>
            </a:rPr>
            <a:t>民政</a:t>
          </a:r>
          <a:r>
            <a:rPr b="1" dirty="0" smtClean="0"/>
            <a:t>相关信息，截至目前，共公开文件、信息、公示公告等信息</a:t>
          </a:r>
          <a:r>
            <a:rPr lang="en-US" b="1" dirty="0" smtClean="0"/>
            <a:t>208</a:t>
          </a:r>
          <a:r>
            <a:rPr b="1" dirty="0" smtClean="0"/>
            <a:t>条。</a:t>
          </a:r>
          <a:endParaRPr b="1" dirty="0" smtClean="0"/>
        </a:p>
      </dsp:txBody>
      <dsp:txXfrm>
        <a:off x="1538748" y="1597533"/>
        <a:ext cx="2637853" cy="2130044"/>
      </dsp:txXfrm>
    </dsp:sp>
    <dsp:sp modelId="{2F9EC94D-97BE-438D-BB9F-3D67A70825FA}">
      <dsp:nvSpPr>
        <dsp:cNvPr id="5" name="圆角矩形 4"/>
        <dsp:cNvSpPr/>
      </dsp:nvSpPr>
      <dsp:spPr bwMode="white">
        <a:xfrm>
          <a:off x="4616244" y="1597533"/>
          <a:ext cx="2637853" cy="2130044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53340" tIns="53340" rIns="53340" bIns="5334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 dirty="0" smtClean="0">
              <a:sym typeface="+mn-ea"/>
            </a:rPr>
            <a:t>积极建设微信、抖音等新媒体阵地，不定期推送文旅活动、政策等内容，进一步拓宽政府信息公开渠道，区社会组织公共服务中心作为民政重要窗口，公众号发布信息540条,转发政府公文23条，其他各类信息517条。</a:t>
          </a:r>
          <a:endParaRPr b="1" dirty="0" smtClean="0">
            <a:sym typeface="+mn-ea"/>
          </a:endParaRPr>
        </a:p>
      </dsp:txBody>
      <dsp:txXfrm>
        <a:off x="4616244" y="1597533"/>
        <a:ext cx="2637853" cy="21300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7429552" cy="2428892"/>
        <a:chOff x="0" y="0"/>
        <a:chExt cx="7429552" cy="2428892"/>
      </a:xfrm>
    </dsp:grpSpPr>
    <dsp:sp modelId="{25DAF3EB-2574-469C-AA72-4B626915ACEA}">
      <dsp:nvSpPr>
        <dsp:cNvPr id="11" name="燕尾形 10"/>
        <dsp:cNvSpPr/>
      </dsp:nvSpPr>
      <dsp:spPr bwMode="white">
        <a:xfrm rot="5400000">
          <a:off x="-142379" y="142379"/>
          <a:ext cx="949190" cy="664433"/>
        </a:xfrm>
        <a:prstGeom prst="chevron">
          <a:avLst/>
        </a:prstGeom>
      </dsp:spPr>
      <dsp:style>
        <a:lnRef idx="2">
          <a:schemeClr val="accent2">
            <a:hueOff val="0"/>
            <a:satOff val="0"/>
            <a:lumOff val="0"/>
            <a:alpha val="100000"/>
          </a:schemeClr>
        </a:lnRef>
        <a:fillRef idx="1">
          <a:schemeClr val="accent2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10795" tIns="10795" rIns="10795" bIns="10795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5400000">
        <a:off x="-142379" y="142379"/>
        <a:ext cx="949190" cy="664433"/>
      </dsp:txXfrm>
    </dsp:sp>
    <dsp:sp modelId="{A1008985-2AD4-4502-ACCD-F30581F7E3FB}">
      <dsp:nvSpPr>
        <dsp:cNvPr id="12" name="同侧圆角矩形 11"/>
        <dsp:cNvSpPr/>
      </dsp:nvSpPr>
      <dsp:spPr bwMode="white">
        <a:xfrm rot="5400000">
          <a:off x="3738506" y="-3074073"/>
          <a:ext cx="616974" cy="6765119"/>
        </a:xfrm>
        <a:prstGeom prst="round2SameRect">
          <a:avLst/>
        </a:prstGeom>
      </dsp:spPr>
      <dsp:style>
        <a:lnRef idx="2">
          <a:schemeClr val="accent2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120904" tIns="10795" rIns="10795" bIns="10795" anchor="ctr"/>
        <a:lstStyle>
          <a:lvl1pPr algn="l">
            <a:defRPr sz="17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b="1" dirty="0" smtClean="0">
              <a:solidFill>
                <a:srgbClr val="AC0000"/>
              </a:solidFill>
            </a:rPr>
            <a:t>《国务院办公厅关于印发</a:t>
          </a:r>
          <a:r>
            <a:rPr lang="en-US" b="1" dirty="0" smtClean="0">
              <a:solidFill>
                <a:srgbClr val="AC0000"/>
              </a:solidFill>
            </a:rPr>
            <a:t>2022</a:t>
          </a:r>
          <a:r>
            <a:rPr lang="zh-CN" b="1" dirty="0" smtClean="0">
              <a:solidFill>
                <a:srgbClr val="AC0000"/>
              </a:solidFill>
            </a:rPr>
            <a:t>年政务公开工作要点的通知》</a:t>
          </a:r>
          <a:endParaRPr lang="zh-CN" altLang="en-US" b="1" dirty="0">
            <a:solidFill>
              <a:srgbClr val="AC0000"/>
            </a:solidFill>
          </a:endParaRPr>
        </a:p>
      </dsp:txBody>
      <dsp:txXfrm rot="5400000">
        <a:off x="3738506" y="-3074073"/>
        <a:ext cx="616974" cy="6765119"/>
      </dsp:txXfrm>
    </dsp:sp>
    <dsp:sp modelId="{B5E013B7-0FEE-4036-A2E0-C24335613E1C}">
      <dsp:nvSpPr>
        <dsp:cNvPr id="5" name="燕尾形 4"/>
        <dsp:cNvSpPr/>
      </dsp:nvSpPr>
      <dsp:spPr bwMode="white">
        <a:xfrm rot="5400000">
          <a:off x="-142379" y="882229"/>
          <a:ext cx="949190" cy="664433"/>
        </a:xfrm>
        <a:prstGeom prst="chevron">
          <a:avLst/>
        </a:prstGeom>
      </dsp:spPr>
      <dsp:style>
        <a:lnRef idx="2">
          <a:schemeClr val="accent2">
            <a:hueOff val="-420000"/>
            <a:satOff val="-4705"/>
            <a:lumOff val="1176"/>
            <a:alpha val="100000"/>
          </a:schemeClr>
        </a:lnRef>
        <a:fillRef idx="1">
          <a:schemeClr val="accent2">
            <a:hueOff val="-420000"/>
            <a:satOff val="-4705"/>
            <a:lumOff val="1176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10795" tIns="10795" rIns="10795" bIns="10795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5400000">
        <a:off x="-142379" y="882229"/>
        <a:ext cx="949190" cy="664433"/>
      </dsp:txXfrm>
    </dsp:sp>
    <dsp:sp modelId="{41A59A7A-A8C0-4CBC-8CE9-3AE9FD8322FC}">
      <dsp:nvSpPr>
        <dsp:cNvPr id="6" name="同侧圆角矩形 5"/>
        <dsp:cNvSpPr/>
      </dsp:nvSpPr>
      <dsp:spPr bwMode="white">
        <a:xfrm rot="5400000">
          <a:off x="3738506" y="-2334222"/>
          <a:ext cx="616974" cy="6765119"/>
        </a:xfrm>
        <a:prstGeom prst="round2SameRect">
          <a:avLst/>
        </a:prstGeom>
      </dsp:spPr>
      <dsp:style>
        <a:lnRef idx="2">
          <a:schemeClr val="accent2">
            <a:hueOff val="-420000"/>
            <a:satOff val="-4705"/>
            <a:lumOff val="1176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120904" tIns="10795" rIns="10795" bIns="10795" anchor="ctr"/>
        <a:lstStyle>
          <a:lvl1pPr algn="l">
            <a:defRPr sz="17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b="1" dirty="0" smtClean="0">
              <a:solidFill>
                <a:srgbClr val="AC0000"/>
              </a:solidFill>
            </a:rPr>
            <a:t>《浙江省人民政府办公厅关于印发</a:t>
          </a:r>
          <a:r>
            <a:rPr lang="en-US" b="1" dirty="0" smtClean="0">
              <a:solidFill>
                <a:srgbClr val="AC0000"/>
              </a:solidFill>
            </a:rPr>
            <a:t>2022</a:t>
          </a:r>
          <a:r>
            <a:rPr lang="zh-CN" b="1" dirty="0" smtClean="0">
              <a:solidFill>
                <a:srgbClr val="AC0000"/>
              </a:solidFill>
            </a:rPr>
            <a:t>年浙江省政务公开工作要点的通知》</a:t>
          </a:r>
          <a:endParaRPr lang="zh-CN" altLang="en-US" b="1" dirty="0">
            <a:solidFill>
              <a:srgbClr val="AC0000"/>
            </a:solidFill>
          </a:endParaRPr>
        </a:p>
      </dsp:txBody>
      <dsp:txXfrm rot="5400000">
        <a:off x="3738506" y="-2334222"/>
        <a:ext cx="616974" cy="6765119"/>
      </dsp:txXfrm>
    </dsp:sp>
    <dsp:sp modelId="{69AC8651-D3DE-49F5-89B8-5080BA4931BE}">
      <dsp:nvSpPr>
        <dsp:cNvPr id="7" name="燕尾形 6"/>
        <dsp:cNvSpPr/>
      </dsp:nvSpPr>
      <dsp:spPr bwMode="white">
        <a:xfrm rot="5400000">
          <a:off x="-142379" y="1622080"/>
          <a:ext cx="949190" cy="664433"/>
        </a:xfrm>
        <a:prstGeom prst="chevron">
          <a:avLst/>
        </a:prstGeom>
      </dsp:spPr>
      <dsp:style>
        <a:lnRef idx="2">
          <a:schemeClr val="accent2">
            <a:hueOff val="-840000"/>
            <a:satOff val="-9411"/>
            <a:lumOff val="2353"/>
            <a:alpha val="100000"/>
          </a:schemeClr>
        </a:lnRef>
        <a:fillRef idx="1">
          <a:schemeClr val="accent2">
            <a:hueOff val="-840000"/>
            <a:satOff val="-9411"/>
            <a:lumOff val="2353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10795" tIns="10795" rIns="10795" bIns="10795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5400000">
        <a:off x="-142379" y="1622080"/>
        <a:ext cx="949190" cy="664433"/>
      </dsp:txXfrm>
    </dsp:sp>
    <dsp:sp modelId="{DDAF40A8-C820-42DB-B5A4-A2E32A67804F}">
      <dsp:nvSpPr>
        <dsp:cNvPr id="8" name="同侧圆角矩形 7"/>
        <dsp:cNvSpPr/>
      </dsp:nvSpPr>
      <dsp:spPr bwMode="white">
        <a:xfrm rot="5400000">
          <a:off x="3738506" y="-1594371"/>
          <a:ext cx="616974" cy="6765119"/>
        </a:xfrm>
        <a:prstGeom prst="round2SameRect">
          <a:avLst/>
        </a:prstGeom>
      </dsp:spPr>
      <dsp:style>
        <a:lnRef idx="2">
          <a:schemeClr val="accent2">
            <a:hueOff val="-840000"/>
            <a:satOff val="-9411"/>
            <a:lumOff val="2353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120904" tIns="10795" rIns="10795" bIns="10795" anchor="ctr"/>
        <a:lstStyle>
          <a:lvl1pPr algn="l">
            <a:defRPr sz="17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b="1" dirty="0" smtClean="0">
              <a:solidFill>
                <a:srgbClr val="AC0000"/>
              </a:solidFill>
            </a:rPr>
            <a:t>《</a:t>
          </a:r>
          <a:r>
            <a:rPr lang="en-US" b="1" dirty="0" smtClean="0">
              <a:solidFill>
                <a:srgbClr val="AC0000"/>
              </a:solidFill>
            </a:rPr>
            <a:t>2022</a:t>
          </a:r>
          <a:r>
            <a:rPr lang="zh-CN" b="1" dirty="0" smtClean="0">
              <a:solidFill>
                <a:srgbClr val="AC0000"/>
              </a:solidFill>
            </a:rPr>
            <a:t>年舟山市普陀区政务公开重点工作责任清单》</a:t>
          </a:r>
          <a:endParaRPr lang="zh-CN" altLang="en-US" b="1" dirty="0">
            <a:solidFill>
              <a:srgbClr val="AC0000"/>
            </a:solidFill>
          </a:endParaRPr>
        </a:p>
      </dsp:txBody>
      <dsp:txXfrm rot="5400000">
        <a:off x="3738506" y="-1594371"/>
        <a:ext cx="616974" cy="6765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C242C-BB45-4BA2-801B-441706BF47E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71A6A-474D-44CA-B566-F8382209D94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image" Target="../media/image8.png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microsoft.com/office/2007/relationships/diagramDrawing" Target="../diagrams/drawing1.xml"/><Relationship Id="rId8" Type="http://schemas.openxmlformats.org/officeDocument/2006/relationships/diagramColors" Target="../diagrams/colors1.xml"/><Relationship Id="rId7" Type="http://schemas.openxmlformats.org/officeDocument/2006/relationships/diagramQuickStyle" Target="../diagrams/quickStyl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microsoft.com/office/2007/relationships/diagramDrawing" Target="../diagrams/drawing2.xml"/><Relationship Id="rId7" Type="http://schemas.openxmlformats.org/officeDocument/2006/relationships/diagramColors" Target="../diagrams/colors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microsoft.com/office/2007/relationships/diagramDrawing" Target="../diagrams/drawing3.xml"/><Relationship Id="rId7" Type="http://schemas.openxmlformats.org/officeDocument/2006/relationships/diagramColors" Target="../diagrams/colors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3" Type="http://schemas.openxmlformats.org/officeDocument/2006/relationships/image" Target="../media/image5.png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chart" Target="../charts/chart4.xml"/><Relationship Id="rId1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1538" y="1285860"/>
            <a:ext cx="7772400" cy="1470025"/>
          </a:xfrm>
        </p:spPr>
        <p:txBody>
          <a:bodyPr>
            <a:normAutofit fontScale="90000"/>
          </a:bodyPr>
          <a:lstStyle/>
          <a:p>
            <a:pPr algn="r">
              <a:lnSpc>
                <a:spcPct val="130000"/>
              </a:lnSpc>
            </a:pPr>
            <a:r>
              <a:rPr lang="zh-CN" altLang="en-US" b="1" cap="all" dirty="0" smtClean="0">
                <a:solidFill>
                  <a:srgbClr val="F48C52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普陀区民政局</a:t>
            </a:r>
            <a:br>
              <a:rPr lang="zh-CN" altLang="en-US" b="1" cap="all" dirty="0" smtClean="0">
                <a:solidFill>
                  <a:srgbClr val="FAF2B4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</a:br>
            <a:r>
              <a:rPr lang="en-US" altLang="zh-CN" b="1" cap="all" dirty="0" smtClean="0">
                <a:solidFill>
                  <a:srgbClr val="FAF2B4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2022</a:t>
            </a:r>
            <a:r>
              <a:rPr lang="zh-CN" altLang="en-US" b="1" cap="all" dirty="0" smtClean="0">
                <a:solidFill>
                  <a:srgbClr val="FAF2B4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年度信息公开年度报告</a:t>
            </a:r>
            <a:endParaRPr lang="zh-CN" altLang="en-US" dirty="0">
              <a:solidFill>
                <a:srgbClr val="FAF2B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https://gimg2.baidu.com/image_search/src=http%3A%2F%2Fpic.90sjimg.com%2Fdesign%2F00%2F98%2F55%2F69%2F594366eeabf1b.png&amp;refer=http%3A%2F%2Fpic.90sjimg.com&amp;app=2002&amp;size=f9999,10000&amp;q=a80&amp;n=0&amp;g=0n&amp;fmt=jpeg?sec=1646902190&amp;t=9c6b74271e245e99a042e05140c6ef6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486525" y="3933190"/>
            <a:ext cx="2657475" cy="2889250"/>
          </a:xfrm>
          <a:prstGeom prst="rect">
            <a:avLst/>
          </a:prstGeo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620" y="1434197"/>
            <a:ext cx="3578296" cy="2889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MH_SubTitle_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858202" y="468512"/>
            <a:ext cx="5617622" cy="58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819" y="2348851"/>
            <a:ext cx="5857916" cy="38576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i="1" dirty="0" smtClean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000" i="1" dirty="0" smtClean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2022</a:t>
            </a:r>
            <a:r>
              <a:rPr lang="zh-CN" altLang="en-US" sz="2000" dirty="0" smtClean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区民政局切实落实政府信息公开工作要求，做到应公开尽公开，但在政务公开的全面性、有效性和特色性方面，我局仍存在许多不足，如机关各科室和下属单位的政府信息公开意识有待进一步提高，信息公开的内容还可以进一步完善，政府信息公开培训工作还需要加强，政府信息公开整体工作水平仍需提升这些问题，我们将会在今后工作中认真加以解决。</a:t>
            </a:r>
            <a:b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MH_SubTitle_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928794" y="500042"/>
            <a:ext cx="5500726" cy="496567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存在的主要问题及改进情况</a:t>
            </a: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gimg2.baidu.com/image_search/src=http%3A%2F%2Fimg1.3png.com%2F88f71332f6c9aaa7c12dbe67128214d69795.png&amp;refer=http%3A%2F%2Fimg1.3png.com&amp;app=2002&amp;size=f9999,10000&amp;q=a80&amp;n=0&amp;g=0n&amp;fmt=jpeg?sec=1646902270&amp;t=9c69bc6e3eb5eb0036db918ea2de65ce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619872" y="4333871"/>
            <a:ext cx="2524128" cy="2524129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620" y="1434197"/>
            <a:ext cx="3578296" cy="2889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MH_SubTitle_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858202" y="468512"/>
            <a:ext cx="5617622" cy="58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3672" y="2493113"/>
            <a:ext cx="6179312" cy="22209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US" altLang="zh-CN" sz="24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 i="1" dirty="0" smtClean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 smtClean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2022</a:t>
            </a:r>
            <a:r>
              <a:rPr lang="zh-CN" altLang="en-US" sz="2400" dirty="0" smtClean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年，区民政局将围绕政务公开工作补短提升，落实政务公开工作机制。根据省市要求及时调整政务公开工作方向目标，进一步提高人员思想意识。</a:t>
            </a:r>
            <a:endParaRPr lang="zh-CN" altLang="en-US" sz="2400" dirty="0" smtClean="0">
              <a:solidFill>
                <a:srgbClr val="A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MH_SubTitle_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928794" y="500042"/>
            <a:ext cx="5500726" cy="496567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存在的主要问题及改进情况</a:t>
            </a: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:\360MoveData\Users\0\Desktop\新建文件夹\素材\普陀类\2021年模板底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80108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1517230"/>
            <a:ext cx="8072494" cy="3929090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dirty="0" smtClean="0"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普陀区民政局</a:t>
            </a:r>
            <a:br>
              <a:rPr lang="en-US" altLang="zh-CN" sz="4000" dirty="0" smtClean="0"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br>
              <a:rPr lang="zh-CN" altLang="en-US" sz="4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endParaRPr lang="zh-CN" alt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"/>
            <a:ext cx="9163050" cy="521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966" y="1988809"/>
            <a:ext cx="8229600" cy="388304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本报告根据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中华人民共和国政府信息公开条例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》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浙江省政府信息公开暂行办法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》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，全面落实国务院、省市政府对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2021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年政府信息公开工作的要求，由区政府办公室编制。</a:t>
            </a:r>
            <a:endParaRPr lang="en-US" altLang="zh-CN" sz="28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全文由总体情况、主动公开政府信息情况、收到和处理政府信息公开申请情况、政府信息公开行政复议及行政诉讼情况、存在的主要问题及改进情况、其他需要报告的事项共六个部分组成。</a:t>
            </a:r>
            <a:endParaRPr lang="en-US" altLang="zh-CN" sz="28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报告中所列数据的统计期限自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2022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日起至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2022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31</a:t>
            </a:r>
            <a:r>
              <a:rPr lang="zh-CN" altLang="en-US" sz="28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日止。</a:t>
            </a:r>
            <a:endParaRPr lang="zh-CN" altLang="en-US" sz="2800" dirty="0"/>
          </a:p>
        </p:txBody>
      </p:sp>
      <p:sp>
        <p:nvSpPr>
          <p:cNvPr id="6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85720" y="1012750"/>
            <a:ext cx="2357454" cy="710881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sz="4000" i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概  </a:t>
            </a:r>
            <a:r>
              <a:rPr lang="zh-CN" altLang="en-US" sz="4000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zh-CN" altLang="en-US" sz="4000" i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述</a:t>
            </a:r>
            <a:endParaRPr lang="zh-CN" altLang="en-US" sz="4000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"/>
            <a:ext cx="916305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968834" y="409716"/>
            <a:ext cx="2928958" cy="63944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MH_SubTitle_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00364" y="428604"/>
            <a:ext cx="2857520" cy="568005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sz="3200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总 体 情 况</a:t>
            </a:r>
            <a:endParaRPr lang="zh-CN" altLang="en-US" sz="3200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000240"/>
            <a:ext cx="6643734" cy="390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923665" y="2277110"/>
            <a:ext cx="430276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ea"/>
                <a:ea typeface="+mj-ea"/>
              </a:rPr>
              <a:t>    </a:t>
            </a:r>
            <a:r>
              <a:rPr b="1" dirty="0" smtClean="0">
                <a:latin typeface="+mj-ea"/>
                <a:ea typeface="+mj-ea"/>
              </a:rPr>
              <a:t>我局成立了由主要领导为组长、分管领导为副组长、各业务科室负责人为成员的政务公开工作领导小组，领导小组下设办公室，把政务公开工作纳入综合考核，明确工作任务、部门职责和时间要求，制定了政务公开工作实施方案，对全年政务公开工作有部署、有安排，通过健全和完善各项制度来促进政务公开工作的顺利开展，并明确专人负责政务公开日常工作，确保政府信息公开工作稳步推进</a:t>
            </a:r>
            <a:endParaRPr b="1" dirty="0" smtClean="0">
              <a:latin typeface="+mj-ea"/>
              <a:ea typeface="+mj-ea"/>
            </a:endParaRPr>
          </a:p>
        </p:txBody>
      </p:sp>
      <p:graphicFrame>
        <p:nvGraphicFramePr>
          <p:cNvPr id="11" name="图示 10"/>
          <p:cNvGraphicFramePr/>
          <p:nvPr/>
        </p:nvGraphicFramePr>
        <p:xfrm>
          <a:off x="-357222" y="7537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"/>
            <a:ext cx="916305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958324" y="409716"/>
            <a:ext cx="2928958" cy="63944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MH_SubTitle_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00364" y="428604"/>
            <a:ext cx="2857520" cy="568005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sz="3200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总 体 情 况</a:t>
            </a:r>
            <a:endParaRPr lang="zh-CN" altLang="en-US" sz="3200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-120806" y="1303440"/>
            <a:ext cx="3466800" cy="571506"/>
            <a:chOff x="277215" y="239653"/>
            <a:chExt cx="3181048" cy="571506"/>
          </a:xfrm>
        </p:grpSpPr>
        <p:sp>
          <p:nvSpPr>
            <p:cNvPr id="10" name="圆角矩形 9"/>
            <p:cNvSpPr/>
            <p:nvPr/>
          </p:nvSpPr>
          <p:spPr>
            <a:xfrm>
              <a:off x="277215" y="239653"/>
              <a:ext cx="3143280" cy="57150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圆角矩形 4"/>
            <p:cNvSpPr/>
            <p:nvPr/>
          </p:nvSpPr>
          <p:spPr>
            <a:xfrm>
              <a:off x="305113" y="267552"/>
              <a:ext cx="3153150" cy="5157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600" b="1" dirty="0" smtClean="0"/>
                <a:t>二、拓宽公开途径、突出重点信息</a:t>
              </a:r>
              <a:endParaRPr lang="zh-CN" altLang="en-US" sz="1600" b="1" kern="1200" dirty="0" smtClean="0"/>
            </a:p>
          </p:txBody>
        </p:sp>
      </p:grpSp>
      <p:graphicFrame>
        <p:nvGraphicFramePr>
          <p:cNvPr id="12" name="图示 11"/>
          <p:cNvGraphicFramePr/>
          <p:nvPr/>
        </p:nvGraphicFramePr>
        <p:xfrm>
          <a:off x="236220" y="1174750"/>
          <a:ext cx="8792845" cy="5325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"/>
            <a:ext cx="916305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958324" y="409716"/>
            <a:ext cx="2928958" cy="63944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MH_SubTitle_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00364" y="428604"/>
            <a:ext cx="2857520" cy="568005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sz="3200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总 体 情 况</a:t>
            </a:r>
            <a:endParaRPr lang="zh-CN" altLang="en-US" sz="3200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8"/>
          <p:cNvGrpSpPr/>
          <p:nvPr/>
        </p:nvGrpSpPr>
        <p:grpSpPr>
          <a:xfrm>
            <a:off x="-215472" y="1303399"/>
            <a:ext cx="3436396" cy="515708"/>
            <a:chOff x="305113" y="267552"/>
            <a:chExt cx="3153150" cy="515708"/>
          </a:xfrm>
        </p:grpSpPr>
        <p:sp>
          <p:nvSpPr>
            <p:cNvPr id="10" name="圆角矩形 9"/>
            <p:cNvSpPr/>
            <p:nvPr/>
          </p:nvSpPr>
          <p:spPr>
            <a:xfrm>
              <a:off x="644291" y="275807"/>
              <a:ext cx="2473974" cy="5073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圆角矩形 4"/>
            <p:cNvSpPr/>
            <p:nvPr/>
          </p:nvSpPr>
          <p:spPr>
            <a:xfrm>
              <a:off x="305113" y="267552"/>
              <a:ext cx="3153150" cy="5157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600" b="1" kern="1200" dirty="0" smtClean="0"/>
                <a:t>三、严格落实保障基础</a:t>
              </a:r>
              <a:endParaRPr lang="zh-CN" altLang="en-US" sz="1600" b="1" kern="1200" dirty="0" smtClean="0"/>
            </a:p>
          </p:txBody>
        </p:sp>
      </p:grpSp>
      <p:graphicFrame>
        <p:nvGraphicFramePr>
          <p:cNvPr id="16" name="图示 15"/>
          <p:cNvGraphicFramePr/>
          <p:nvPr/>
        </p:nvGraphicFramePr>
        <p:xfrm>
          <a:off x="357158" y="3644726"/>
          <a:ext cx="7429552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85720" y="2000240"/>
            <a:ext cx="4108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27732"/>
                </a:solidFill>
              </a:rPr>
              <a:t>严格</a:t>
            </a:r>
            <a:r>
              <a:rPr lang="zh-CN" altLang="en-US" dirty="0" smtClean="0"/>
              <a:t>落实文件要求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F27732"/>
                </a:solidFill>
              </a:rPr>
              <a:t>认真</a:t>
            </a:r>
            <a:r>
              <a:rPr lang="zh-CN" altLang="en-US" dirty="0" smtClean="0"/>
              <a:t>做好常态化政务公开工作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F27732"/>
                </a:solidFill>
              </a:rPr>
              <a:t>督促</a:t>
            </a:r>
            <a:r>
              <a:rPr lang="zh-CN" altLang="en-US" dirty="0" smtClean="0"/>
              <a:t>区属各单位做好政府信息公开工作</a:t>
            </a:r>
            <a:endParaRPr lang="zh-CN" alt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1142984"/>
            <a:ext cx="3500462" cy="2198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320642" y="405452"/>
            <a:ext cx="4276756" cy="58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91158" y="5357826"/>
            <a:ext cx="8286808" cy="1357314"/>
          </a:xfrm>
        </p:spPr>
        <p:txBody>
          <a:bodyPr>
            <a:normAutofit fontScale="90000"/>
          </a:bodyPr>
          <a:lstStyle/>
          <a:p>
            <a:pPr algn="l">
              <a:lnSpc>
                <a:spcPct val="13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年年新制发行政规范性文件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</a:t>
            </a:r>
            <a:b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废止行政规范性文件</a:t>
            </a:r>
            <a:r>
              <a:rPr lang="en-US" altLang="zh-CN" sz="2400" b="1" dirty="0" smtClean="0">
                <a:solidFill>
                  <a:srgbClr val="F277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</a:t>
            </a:r>
            <a:b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现行有效行政规范性文件共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MH_SubTitle_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57422" y="428604"/>
            <a:ext cx="4214842" cy="500066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i="1" dirty="0" smtClean="0">
                <a:solidFill>
                  <a:schemeClr val="bg1"/>
                </a:solidFill>
              </a:rPr>
              <a:t>主动公开政府信息情况</a:t>
            </a: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组合 8"/>
          <p:cNvGrpSpPr/>
          <p:nvPr/>
        </p:nvGrpSpPr>
        <p:grpSpPr>
          <a:xfrm>
            <a:off x="-277405" y="1096830"/>
            <a:ext cx="3166423" cy="571506"/>
            <a:chOff x="277216" y="239653"/>
            <a:chExt cx="3181047" cy="571506"/>
          </a:xfrm>
        </p:grpSpPr>
        <p:sp>
          <p:nvSpPr>
            <p:cNvPr id="8" name="圆角矩形 7"/>
            <p:cNvSpPr/>
            <p:nvPr/>
          </p:nvSpPr>
          <p:spPr>
            <a:xfrm>
              <a:off x="277216" y="239653"/>
              <a:ext cx="3022974" cy="57150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圆角矩形 4"/>
            <p:cNvSpPr/>
            <p:nvPr/>
          </p:nvSpPr>
          <p:spPr>
            <a:xfrm>
              <a:off x="305113" y="267552"/>
              <a:ext cx="3153150" cy="5157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100" b="1" kern="1200" dirty="0" smtClean="0"/>
                <a:t>第二十条第（一）项</a:t>
              </a:r>
              <a:endParaRPr lang="zh-CN" altLang="en-US" sz="2100" b="1" kern="1200" dirty="0"/>
            </a:p>
          </p:txBody>
        </p:sp>
      </p:grpSp>
      <p:graphicFrame>
        <p:nvGraphicFramePr>
          <p:cNvPr id="3" name="图表 2"/>
          <p:cNvGraphicFramePr/>
          <p:nvPr>
            <p:custDataLst>
              <p:tags r:id="rId4"/>
            </p:custDataLst>
          </p:nvPr>
        </p:nvGraphicFramePr>
        <p:xfrm>
          <a:off x="1500166" y="1571612"/>
          <a:ext cx="635798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320642" y="405452"/>
            <a:ext cx="4276756" cy="58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MH_SubTitle_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57422" y="428604"/>
            <a:ext cx="4214842" cy="500066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i="1" dirty="0" smtClean="0">
                <a:solidFill>
                  <a:schemeClr val="bg1"/>
                </a:solidFill>
              </a:rPr>
              <a:t>主动公开政府信息情况</a:t>
            </a: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8"/>
          <p:cNvGrpSpPr/>
          <p:nvPr/>
        </p:nvGrpSpPr>
        <p:grpSpPr>
          <a:xfrm>
            <a:off x="-277405" y="1096830"/>
            <a:ext cx="3492083" cy="571506"/>
            <a:chOff x="277216" y="239653"/>
            <a:chExt cx="3181047" cy="571506"/>
          </a:xfrm>
        </p:grpSpPr>
        <p:sp>
          <p:nvSpPr>
            <p:cNvPr id="8" name="圆角矩形 7"/>
            <p:cNvSpPr/>
            <p:nvPr/>
          </p:nvSpPr>
          <p:spPr>
            <a:xfrm>
              <a:off x="277216" y="239653"/>
              <a:ext cx="3022974" cy="57150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圆角矩形 4"/>
            <p:cNvSpPr/>
            <p:nvPr/>
          </p:nvSpPr>
          <p:spPr>
            <a:xfrm>
              <a:off x="305113" y="267552"/>
              <a:ext cx="3153150" cy="5157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100" b="1" kern="1200" dirty="0" smtClean="0"/>
                <a:t>第二十条第（五</a:t>
              </a:r>
              <a:r>
                <a:rPr lang="en-US" altLang="zh-CN" sz="2100" b="1" kern="1200" dirty="0" smtClean="0"/>
                <a:t>-</a:t>
              </a:r>
              <a:r>
                <a:rPr lang="zh-CN" altLang="en-US" sz="2100" b="1" kern="1200" dirty="0" smtClean="0"/>
                <a:t>八）项</a:t>
              </a:r>
              <a:endParaRPr lang="zh-CN" altLang="en-US" sz="2100" b="1" kern="1200" dirty="0"/>
            </a:p>
          </p:txBody>
        </p:sp>
      </p:grpSp>
      <p:graphicFrame>
        <p:nvGraphicFramePr>
          <p:cNvPr id="7" name="图表 6"/>
          <p:cNvGraphicFramePr/>
          <p:nvPr>
            <p:custDataLst>
              <p:tags r:id="rId4"/>
            </p:custDataLst>
          </p:nvPr>
        </p:nvGraphicFramePr>
        <p:xfrm>
          <a:off x="571472" y="1668133"/>
          <a:ext cx="8172000" cy="3603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979930" y="5085080"/>
            <a:ext cx="4940935" cy="152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年行政许可处理决定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条</a:t>
            </a:r>
            <a:b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无行政强制、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行政处罚处理决定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和行政事业性收费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H_SubTitle_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669022" y="405452"/>
            <a:ext cx="5966134" cy="58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726822" y="443228"/>
            <a:ext cx="5857916" cy="500066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i="1" dirty="0" smtClean="0">
                <a:solidFill>
                  <a:schemeClr val="bg1"/>
                </a:solidFill>
              </a:rPr>
              <a:t>收到和处理政府信息公开申请情况</a:t>
            </a:r>
            <a:endParaRPr lang="zh-CN" altLang="en-US" i="1" dirty="0" smtClean="0">
              <a:solidFill>
                <a:schemeClr val="bg1"/>
              </a:solidFill>
            </a:endParaRPr>
          </a:p>
        </p:txBody>
      </p:sp>
      <p:grpSp>
        <p:nvGrpSpPr>
          <p:cNvPr id="3" name="组合 8"/>
          <p:cNvGrpSpPr/>
          <p:nvPr/>
        </p:nvGrpSpPr>
        <p:grpSpPr>
          <a:xfrm>
            <a:off x="-172305" y="1128360"/>
            <a:ext cx="2063323" cy="571506"/>
            <a:chOff x="277216" y="239653"/>
            <a:chExt cx="3181047" cy="571506"/>
          </a:xfrm>
        </p:grpSpPr>
        <p:sp>
          <p:nvSpPr>
            <p:cNvPr id="8" name="圆角矩形 7"/>
            <p:cNvSpPr/>
            <p:nvPr/>
          </p:nvSpPr>
          <p:spPr>
            <a:xfrm>
              <a:off x="277216" y="239653"/>
              <a:ext cx="3022974" cy="57150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圆角矩形 4"/>
            <p:cNvSpPr/>
            <p:nvPr/>
          </p:nvSpPr>
          <p:spPr>
            <a:xfrm>
              <a:off x="305113" y="267552"/>
              <a:ext cx="3153150" cy="5157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100" b="1" kern="1200" dirty="0" smtClean="0"/>
                <a:t>申请人情况</a:t>
              </a:r>
              <a:endParaRPr lang="zh-CN" altLang="en-US" sz="2100" b="1" kern="1200" dirty="0"/>
            </a:p>
          </p:txBody>
        </p:sp>
      </p:grp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6120" y="1989129"/>
            <a:ext cx="3058766" cy="96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圆角矩形 13"/>
          <p:cNvSpPr/>
          <p:nvPr/>
        </p:nvSpPr>
        <p:spPr>
          <a:xfrm>
            <a:off x="2103662" y="3203575"/>
            <a:ext cx="1428760" cy="428628"/>
          </a:xfrm>
          <a:prstGeom prst="roundRect">
            <a:avLst/>
          </a:prstGeom>
          <a:solidFill>
            <a:srgbClr val="F48C52"/>
          </a:solidFill>
          <a:ln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自 然 人</a:t>
            </a:r>
            <a:endParaRPr lang="zh-CN" altLang="en-US" b="1" dirty="0"/>
          </a:p>
        </p:txBody>
      </p:sp>
      <p:sp>
        <p:nvSpPr>
          <p:cNvPr id="15" name="圆角矩形 14"/>
          <p:cNvSpPr/>
          <p:nvPr/>
        </p:nvSpPr>
        <p:spPr>
          <a:xfrm>
            <a:off x="4030356" y="3203575"/>
            <a:ext cx="1428760" cy="428628"/>
          </a:xfrm>
          <a:prstGeom prst="roundRect">
            <a:avLst/>
          </a:prstGeom>
          <a:solidFill>
            <a:srgbClr val="F48C52"/>
          </a:solidFill>
          <a:ln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法 人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2193988" y="3741417"/>
            <a:ext cx="1214446" cy="7683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400" b="1" cap="none" spc="0" dirty="0" smtClean="0">
                <a:ln w="1905"/>
                <a:solidFill>
                  <a:srgbClr val="F2773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zh-CN" altLang="en-US" sz="4400" b="1" cap="none" spc="0" dirty="0">
              <a:ln w="1905"/>
              <a:solidFill>
                <a:srgbClr val="F2773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171100" y="3745681"/>
            <a:ext cx="121444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400" b="1" dirty="0" smtClean="0">
                <a:ln w="1905"/>
                <a:solidFill>
                  <a:srgbClr val="F2773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zh-CN" altLang="en-US" sz="4400" b="1" cap="none" spc="0" dirty="0">
              <a:ln w="1905"/>
              <a:solidFill>
                <a:srgbClr val="F2773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928662" y="5286388"/>
            <a:ext cx="3786214" cy="114300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4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2022</a:t>
            </a:r>
            <a:r>
              <a:rPr lang="zh-CN" altLang="en-US" sz="24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年共处理政府信息公开依申请公开</a:t>
            </a:r>
            <a:r>
              <a:rPr lang="en-US" altLang="zh-CN" sz="2800" b="1" dirty="0" smtClean="0">
                <a:solidFill>
                  <a:srgbClr val="F277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lang="zh-CN" altLang="en-US" sz="24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件</a:t>
            </a:r>
            <a:br>
              <a:rPr lang="en-US" altLang="zh-CN" sz="24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sz="24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办理完结</a:t>
            </a:r>
            <a:r>
              <a:rPr lang="en-US" altLang="zh-CN" sz="2800" b="1" dirty="0" smtClean="0">
                <a:solidFill>
                  <a:srgbClr val="F277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lang="zh-CN" altLang="en-US" sz="24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件</a:t>
            </a:r>
            <a:endParaRPr lang="zh-CN" altLang="en-US" sz="2400" dirty="0"/>
          </a:p>
        </p:txBody>
      </p:sp>
      <p:pic>
        <p:nvPicPr>
          <p:cNvPr id="28679" name="Picture 7" descr="https://gimg2.baidu.com/image_search/src=http%3A%2F%2Fi2.sinaimg.cn%2Fdy%2Fo%2F2015-04-22%2F1429653295_ERcJwG.jpg&amp;refer=http%3A%2F%2Fi2.sinaimg.cn&amp;app=2002&amp;size=f9999,10000&amp;q=a80&amp;n=0&amp;g=0n&amp;fmt=jpeg?sec=1646901652&amp;t=11630693b01069faee9e3d47a2653a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0378" y="4562268"/>
            <a:ext cx="2786082" cy="229573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728" y="5072074"/>
            <a:ext cx="6000792" cy="114300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年无行政复议及行政诉讼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表 5"/>
          <p:cNvGraphicFramePr/>
          <p:nvPr/>
        </p:nvGraphicFramePr>
        <p:xfrm>
          <a:off x="0" y="1928802"/>
          <a:ext cx="428628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7" name="图表 6"/>
          <p:cNvGraphicFramePr/>
          <p:nvPr/>
        </p:nvGraphicFramePr>
        <p:xfrm>
          <a:off x="4357686" y="2000240"/>
          <a:ext cx="478631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组合 8"/>
          <p:cNvGrpSpPr/>
          <p:nvPr/>
        </p:nvGrpSpPr>
        <p:grpSpPr>
          <a:xfrm>
            <a:off x="-216156" y="1096830"/>
            <a:ext cx="5243136" cy="571506"/>
            <a:chOff x="255773" y="239653"/>
            <a:chExt cx="3153149" cy="571506"/>
          </a:xfrm>
        </p:grpSpPr>
        <p:sp>
          <p:nvSpPr>
            <p:cNvPr id="9" name="圆角矩形 8"/>
            <p:cNvSpPr/>
            <p:nvPr/>
          </p:nvSpPr>
          <p:spPr>
            <a:xfrm>
              <a:off x="277216" y="239653"/>
              <a:ext cx="3022974" cy="57150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圆角矩形 4"/>
            <p:cNvSpPr/>
            <p:nvPr/>
          </p:nvSpPr>
          <p:spPr>
            <a:xfrm>
              <a:off x="255773" y="267552"/>
              <a:ext cx="3153149" cy="5157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>
                <a:buNone/>
              </a:pPr>
              <a:r>
                <a:rPr lang="zh-CN" altLang="en-US" sz="2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政府信息公开行政复议及行政诉讼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" name="MH_SubTitle_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669022" y="405452"/>
            <a:ext cx="5966134" cy="58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endParaRPr lang="zh-CN" altLang="en-US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SubTitle_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726822" y="443228"/>
            <a:ext cx="5857916" cy="500066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lvl="0" algn="ctr">
              <a:buNone/>
            </a:pPr>
            <a:r>
              <a:rPr lang="zh-CN" altLang="en-US" i="1" dirty="0" smtClean="0">
                <a:solidFill>
                  <a:schemeClr val="bg1"/>
                </a:solidFill>
              </a:rPr>
              <a:t>收到和处理政府信息公开申请情况</a:t>
            </a:r>
            <a:endParaRPr lang="zh-CN" altLang="en-US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  <p:bldGraphic spid="7" grpId="0">
        <p:bldSub>
          <a:bldChart bld="category"/>
        </p:bldSub>
      </p:bldGraphic>
    </p:bldLst>
  </p:timing>
</p:sld>
</file>

<file path=ppt/tags/tag1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12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15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16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17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18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19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2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20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21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22.xml><?xml version="1.0" encoding="utf-8"?>
<p:tagLst xmlns:p="http://schemas.openxmlformats.org/presentationml/2006/main">
  <p:tag name="KSO_WPP_MARK_KEY" val="85c713a6-9e90-4925-8922-6e9a890bcd3b"/>
  <p:tag name="COMMONDATA" val="eyJoZGlkIjoiNmRlMjRmMjg0ODBlYTUxZWE0YTllZDQyNzJkZTk3MTIifQ=="/>
</p:tagLst>
</file>

<file path=ppt/tags/tag3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4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5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6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7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8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ags/tag9.xml><?xml version="1.0" encoding="utf-8"?>
<p:tagLst xmlns:p="http://schemas.openxmlformats.org/presentationml/2006/main">
  <p:tag name="MH" val="20161022181333"/>
  <p:tag name="MH_LIBRARY" val="GRAPHIC"/>
  <p:tag name="MH_TYPE" val="SubTitle"/>
  <p:tag name="MH_ORDER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沉稳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994</Words>
  <Application>WPS 演示</Application>
  <PresentationFormat>全屏显示(4:3)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宋体</vt:lpstr>
      <vt:lpstr>Wingdings</vt:lpstr>
      <vt:lpstr>Wingdings 2</vt:lpstr>
      <vt:lpstr>Wingdings</vt:lpstr>
      <vt:lpstr>黑体</vt:lpstr>
      <vt:lpstr>微软雅黑</vt:lpstr>
      <vt:lpstr>Microsoft JhengHei</vt:lpstr>
      <vt:lpstr>PMingLiU</vt:lpstr>
      <vt:lpstr>Rockwell</vt:lpstr>
      <vt:lpstr>方正姚体</vt:lpstr>
      <vt:lpstr>Segoe Print</vt:lpstr>
      <vt:lpstr>Calibri</vt:lpstr>
      <vt:lpstr>Arial Unicode MS</vt:lpstr>
      <vt:lpstr>流畅</vt:lpstr>
      <vt:lpstr>普陀区民政局 2021年度信息公开年度报告</vt:lpstr>
      <vt:lpstr>PowerPoint 演示文稿</vt:lpstr>
      <vt:lpstr>PowerPoint 演示文稿</vt:lpstr>
      <vt:lpstr>PowerPoint 演示文稿</vt:lpstr>
      <vt:lpstr>PowerPoint 演示文稿</vt:lpstr>
      <vt:lpstr>2021年年新制发行政规范性文件0条 废止行政规范性文件0条 现行有效行政规范性文件共0条</vt:lpstr>
      <vt:lpstr>2021年无处理决定</vt:lpstr>
      <vt:lpstr>2021年共处理政府信息公开依申请公开0件 办理完结0件</vt:lpstr>
      <vt:lpstr>2021年无行政复议及行政诉讼</vt:lpstr>
      <vt:lpstr>       2021年，区民政局切实落实政府信息公开工作要求，做到应公开尽公开，但在政务公开的全面性、有效性和特色性方面，我局仍存在许多不足，如机关各科室和下属单位的政府信息公开意识有待进一步提高，政府信息公开培训工作还需要加强，政府信息公开整体工作水平仍需提升。 </vt:lpstr>
      <vt:lpstr>        2022年，区民政局将围绕政务公开工作补短提升，落实政务公开工作机制。根据省市要求及时调整政务公开工作方向目标，进一步提高人员思想意识。</vt:lpstr>
      <vt:lpstr>普陀区民政局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adminF</dc:creator>
  <cp:lastModifiedBy>文档存本地丢失不负责</cp:lastModifiedBy>
  <cp:revision>192</cp:revision>
  <dcterms:created xsi:type="dcterms:W3CDTF">2020-03-26T00:58:00Z</dcterms:created>
  <dcterms:modified xsi:type="dcterms:W3CDTF">2023-01-11T07:02:17Z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3F1D545C916040D8B33D5845C2011695</vt:lpwstr>
  </property>
  <property fmtid="{D5CDD505-2E9C-101B-9397-08002B2CF9AE}" pid="3" name="KSOProductBuildVer">
    <vt:lpwstr>2052-11.1.0.12980</vt:lpwstr>
  </property>
</Properties>
</file>